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b73605f1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b73605f1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b73605f1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6b73605f1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b73605f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6b73605f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b73605f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b73605f1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6b73605f1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6b73605f1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b73605f1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6b73605f1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b73605f1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6b73605f1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a877c3c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a877c3c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a8d8635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3a8d8635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ae9e558d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3ae9e558d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ea96d91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ea96d91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27a2d86c5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27a2d86c5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b73605f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b73605f1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6b73605f1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6b73605f1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6b73605f1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6b73605f1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6b73605f1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6b73605f1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1383300"/>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435900"/>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pic>
        <p:nvPicPr>
          <p:cNvPr id="13" name="Google Shape;13;p2"/>
          <p:cNvPicPr preferRelativeResize="0"/>
          <p:nvPr/>
        </p:nvPicPr>
        <p:blipFill>
          <a:blip r:embed="rId2">
            <a:alphaModFix/>
          </a:blip>
          <a:stretch>
            <a:fillRect/>
          </a:stretch>
        </p:blipFill>
        <p:spPr>
          <a:xfrm>
            <a:off x="1096873" y="94562"/>
            <a:ext cx="6950252" cy="1343725"/>
          </a:xfrm>
          <a:prstGeom prst="rect">
            <a:avLst/>
          </a:prstGeom>
          <a:noFill/>
          <a:ln>
            <a:noFill/>
          </a:ln>
        </p:spPr>
      </p:pic>
      <p:pic>
        <p:nvPicPr>
          <p:cNvPr id="14" name="Google Shape;14;p2"/>
          <p:cNvPicPr preferRelativeResize="0"/>
          <p:nvPr/>
        </p:nvPicPr>
        <p:blipFill>
          <a:blip r:embed="rId3">
            <a:alphaModFix/>
          </a:blip>
          <a:stretch>
            <a:fillRect/>
          </a:stretch>
        </p:blipFill>
        <p:spPr>
          <a:xfrm>
            <a:off x="8047125" y="4700710"/>
            <a:ext cx="910375" cy="318625"/>
          </a:xfrm>
          <a:prstGeom prst="rect">
            <a:avLst/>
          </a:prstGeom>
          <a:noFill/>
          <a:ln>
            <a:noFill/>
          </a:ln>
        </p:spPr>
      </p:pic>
      <p:pic>
        <p:nvPicPr>
          <p:cNvPr id="15" name="Google Shape;15;p2"/>
          <p:cNvPicPr preferRelativeResize="0"/>
          <p:nvPr/>
        </p:nvPicPr>
        <p:blipFill>
          <a:blip r:embed="rId4">
            <a:alphaModFix/>
          </a:blip>
          <a:stretch>
            <a:fillRect/>
          </a:stretch>
        </p:blipFill>
        <p:spPr>
          <a:xfrm>
            <a:off x="221625" y="4467550"/>
            <a:ext cx="2627948" cy="551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672650" y="16089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pic>
        <p:nvPicPr>
          <p:cNvPr id="58" name="Google Shape;58;p11"/>
          <p:cNvPicPr preferRelativeResize="0"/>
          <p:nvPr/>
        </p:nvPicPr>
        <p:blipFill>
          <a:blip r:embed="rId2">
            <a:alphaModFix/>
          </a:blip>
          <a:stretch>
            <a:fillRect/>
          </a:stretch>
        </p:blipFill>
        <p:spPr>
          <a:xfrm>
            <a:off x="5703813" y="4440450"/>
            <a:ext cx="3308873" cy="639725"/>
          </a:xfrm>
          <a:prstGeom prst="rect">
            <a:avLst/>
          </a:prstGeom>
          <a:noFill/>
          <a:ln>
            <a:noFill/>
          </a:ln>
        </p:spPr>
      </p:pic>
      <p:pic>
        <p:nvPicPr>
          <p:cNvPr id="59" name="Google Shape;59;p11"/>
          <p:cNvPicPr preferRelativeResize="0"/>
          <p:nvPr/>
        </p:nvPicPr>
        <p:blipFill>
          <a:blip r:embed="rId3">
            <a:alphaModFix/>
          </a:blip>
          <a:stretch>
            <a:fillRect/>
          </a:stretch>
        </p:blipFill>
        <p:spPr>
          <a:xfrm>
            <a:off x="240625" y="4484425"/>
            <a:ext cx="2627948" cy="551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2"/>
          <p:cNvSpPr txBox="1"/>
          <p:nvPr>
            <p:ph hasCustomPrompt="1" type="title"/>
          </p:nvPr>
        </p:nvSpPr>
        <p:spPr>
          <a:xfrm>
            <a:off x="311700" y="2069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2"/>
          <p:cNvSpPr txBox="1"/>
          <p:nvPr>
            <p:ph idx="1" type="body"/>
          </p:nvPr>
        </p:nvSpPr>
        <p:spPr>
          <a:xfrm>
            <a:off x="349675" y="2113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63" name="Google Shape;63;p12"/>
          <p:cNvPicPr preferRelativeResize="0"/>
          <p:nvPr/>
        </p:nvPicPr>
        <p:blipFill>
          <a:blip r:embed="rId2">
            <a:alphaModFix/>
          </a:blip>
          <a:stretch>
            <a:fillRect/>
          </a:stretch>
        </p:blipFill>
        <p:spPr>
          <a:xfrm>
            <a:off x="5729163" y="4434125"/>
            <a:ext cx="3308873" cy="639725"/>
          </a:xfrm>
          <a:prstGeom prst="rect">
            <a:avLst/>
          </a:prstGeom>
          <a:noFill/>
          <a:ln>
            <a:noFill/>
          </a:ln>
        </p:spPr>
      </p:pic>
      <p:pic>
        <p:nvPicPr>
          <p:cNvPr id="64" name="Google Shape;64;p12"/>
          <p:cNvPicPr preferRelativeResize="0"/>
          <p:nvPr/>
        </p:nvPicPr>
        <p:blipFill>
          <a:blip r:embed="rId3">
            <a:alphaModFix/>
          </a:blip>
          <a:stretch>
            <a:fillRect/>
          </a:stretch>
        </p:blipFill>
        <p:spPr>
          <a:xfrm>
            <a:off x="215275" y="4478100"/>
            <a:ext cx="2627948" cy="551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pic>
        <p:nvPicPr>
          <p:cNvPr id="66" name="Google Shape;66;p13"/>
          <p:cNvPicPr preferRelativeResize="0"/>
          <p:nvPr/>
        </p:nvPicPr>
        <p:blipFill>
          <a:blip r:embed="rId2">
            <a:alphaModFix/>
          </a:blip>
          <a:stretch>
            <a:fillRect/>
          </a:stretch>
        </p:blipFill>
        <p:spPr>
          <a:xfrm>
            <a:off x="5697488" y="4440450"/>
            <a:ext cx="3308873" cy="639725"/>
          </a:xfrm>
          <a:prstGeom prst="rect">
            <a:avLst/>
          </a:prstGeom>
          <a:noFill/>
          <a:ln>
            <a:noFill/>
          </a:ln>
        </p:spPr>
      </p:pic>
      <p:pic>
        <p:nvPicPr>
          <p:cNvPr id="67" name="Google Shape;67;p13"/>
          <p:cNvPicPr preferRelativeResize="0"/>
          <p:nvPr/>
        </p:nvPicPr>
        <p:blipFill>
          <a:blip r:embed="rId3">
            <a:alphaModFix/>
          </a:blip>
          <a:stretch>
            <a:fillRect/>
          </a:stretch>
        </p:blipFill>
        <p:spPr>
          <a:xfrm>
            <a:off x="215300" y="4484425"/>
            <a:ext cx="2627948" cy="551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AFT-OA Overview"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5523438" y="4435725"/>
            <a:ext cx="3308873" cy="639725"/>
          </a:xfrm>
          <a:prstGeom prst="rect">
            <a:avLst/>
          </a:prstGeom>
          <a:noFill/>
          <a:ln>
            <a:noFill/>
          </a:ln>
        </p:spPr>
      </p:pic>
      <p:sp>
        <p:nvSpPr>
          <p:cNvPr id="18" name="Google Shape;18;p3"/>
          <p:cNvSpPr txBox="1"/>
          <p:nvPr/>
        </p:nvSpPr>
        <p:spPr>
          <a:xfrm>
            <a:off x="140775" y="219588"/>
            <a:ext cx="2877300" cy="374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sz="1500"/>
              <a:t>Duration: 36 Months</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de" sz="1500"/>
              <a:t>Starting Date: January 2023</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de" sz="1500"/>
              <a:t>Horizon Europe Funding</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de" sz="1500"/>
              <a:t>Budget: €5m</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de" sz="1500"/>
              <a:t>Consortium: 23 </a:t>
            </a:r>
            <a:r>
              <a:rPr lang="de" sz="1500"/>
              <a:t>institutions</a:t>
            </a:r>
            <a:r>
              <a:rPr lang="de" sz="1500"/>
              <a:t> </a:t>
            </a:r>
            <a:endParaRPr sz="1500"/>
          </a:p>
          <a:p>
            <a:pPr indent="0" lvl="0" marL="0" rtl="0" algn="l">
              <a:spcBef>
                <a:spcPts val="0"/>
              </a:spcBef>
              <a:spcAft>
                <a:spcPts val="0"/>
              </a:spcAft>
              <a:buNone/>
            </a:pPr>
            <a:r>
              <a:rPr lang="de" sz="1500"/>
              <a:t>from 14 European countries</a:t>
            </a:r>
            <a:endParaRPr sz="1500"/>
          </a:p>
        </p:txBody>
      </p:sp>
      <p:pic>
        <p:nvPicPr>
          <p:cNvPr id="19" name="Google Shape;19;p3"/>
          <p:cNvPicPr preferRelativeResize="0"/>
          <p:nvPr/>
        </p:nvPicPr>
        <p:blipFill>
          <a:blip r:embed="rId3">
            <a:alphaModFix/>
          </a:blip>
          <a:stretch>
            <a:fillRect/>
          </a:stretch>
        </p:blipFill>
        <p:spPr>
          <a:xfrm>
            <a:off x="221625" y="4467550"/>
            <a:ext cx="2627948" cy="551775"/>
          </a:xfrm>
          <a:prstGeom prst="rect">
            <a:avLst/>
          </a:prstGeom>
          <a:noFill/>
          <a:ln>
            <a:noFill/>
          </a:ln>
        </p:spPr>
      </p:pic>
      <p:pic>
        <p:nvPicPr>
          <p:cNvPr id="20" name="Google Shape;20;p3"/>
          <p:cNvPicPr preferRelativeResize="0"/>
          <p:nvPr/>
        </p:nvPicPr>
        <p:blipFill>
          <a:blip r:embed="rId4">
            <a:alphaModFix/>
          </a:blip>
          <a:stretch>
            <a:fillRect/>
          </a:stretch>
        </p:blipFill>
        <p:spPr>
          <a:xfrm>
            <a:off x="2762150" y="219600"/>
            <a:ext cx="6273552" cy="35865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überschrift 1">
  <p:cSld name="SECTION_HEADER_1">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3" name="Google Shape;23;p4"/>
          <p:cNvPicPr preferRelativeResize="0"/>
          <p:nvPr/>
        </p:nvPicPr>
        <p:blipFill>
          <a:blip r:embed="rId2">
            <a:alphaModFix/>
          </a:blip>
          <a:stretch>
            <a:fillRect/>
          </a:stretch>
        </p:blipFill>
        <p:spPr>
          <a:xfrm>
            <a:off x="5523438" y="4472275"/>
            <a:ext cx="3308873" cy="639725"/>
          </a:xfrm>
          <a:prstGeom prst="rect">
            <a:avLst/>
          </a:prstGeom>
          <a:noFill/>
          <a:ln>
            <a:noFill/>
          </a:ln>
        </p:spPr>
      </p:pic>
      <p:pic>
        <p:nvPicPr>
          <p:cNvPr id="24" name="Google Shape;24;p4"/>
          <p:cNvPicPr preferRelativeResize="0"/>
          <p:nvPr/>
        </p:nvPicPr>
        <p:blipFill>
          <a:blip r:embed="rId3">
            <a:alphaModFix/>
          </a:blip>
          <a:stretch>
            <a:fillRect/>
          </a:stretch>
        </p:blipFill>
        <p:spPr>
          <a:xfrm>
            <a:off x="148800" y="4472275"/>
            <a:ext cx="2668902" cy="5603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8" name="Google Shape;28;p5"/>
          <p:cNvPicPr preferRelativeResize="0"/>
          <p:nvPr/>
        </p:nvPicPr>
        <p:blipFill>
          <a:blip r:embed="rId2">
            <a:alphaModFix/>
          </a:blip>
          <a:stretch>
            <a:fillRect/>
          </a:stretch>
        </p:blipFill>
        <p:spPr>
          <a:xfrm>
            <a:off x="5697488" y="4385900"/>
            <a:ext cx="3308873" cy="639725"/>
          </a:xfrm>
          <a:prstGeom prst="rect">
            <a:avLst/>
          </a:prstGeom>
          <a:noFill/>
          <a:ln>
            <a:noFill/>
          </a:ln>
        </p:spPr>
      </p:pic>
      <p:pic>
        <p:nvPicPr>
          <p:cNvPr id="29" name="Google Shape;29;p5"/>
          <p:cNvPicPr preferRelativeResize="0"/>
          <p:nvPr/>
        </p:nvPicPr>
        <p:blipFill>
          <a:blip r:embed="rId3">
            <a:alphaModFix/>
          </a:blip>
          <a:stretch>
            <a:fillRect/>
          </a:stretch>
        </p:blipFill>
        <p:spPr>
          <a:xfrm>
            <a:off x="357775" y="4425575"/>
            <a:ext cx="2668902" cy="560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34" name="Google Shape;34;p6"/>
          <p:cNvPicPr preferRelativeResize="0"/>
          <p:nvPr/>
        </p:nvPicPr>
        <p:blipFill>
          <a:blip r:embed="rId2">
            <a:alphaModFix/>
          </a:blip>
          <a:stretch>
            <a:fillRect/>
          </a:stretch>
        </p:blipFill>
        <p:spPr>
          <a:xfrm>
            <a:off x="5523438" y="4415100"/>
            <a:ext cx="3308873" cy="639725"/>
          </a:xfrm>
          <a:prstGeom prst="rect">
            <a:avLst/>
          </a:prstGeom>
          <a:noFill/>
          <a:ln>
            <a:noFill/>
          </a:ln>
        </p:spPr>
      </p:pic>
      <p:pic>
        <p:nvPicPr>
          <p:cNvPr id="35" name="Google Shape;35;p6"/>
          <p:cNvPicPr preferRelativeResize="0"/>
          <p:nvPr/>
        </p:nvPicPr>
        <p:blipFill>
          <a:blip r:embed="rId3">
            <a:alphaModFix/>
          </a:blip>
          <a:stretch>
            <a:fillRect/>
          </a:stretch>
        </p:blipFill>
        <p:spPr>
          <a:xfrm>
            <a:off x="376775" y="4454775"/>
            <a:ext cx="2668902" cy="560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38" name="Google Shape;38;p7"/>
          <p:cNvPicPr preferRelativeResize="0"/>
          <p:nvPr/>
        </p:nvPicPr>
        <p:blipFill>
          <a:blip r:embed="rId2">
            <a:alphaModFix/>
          </a:blip>
          <a:stretch>
            <a:fillRect/>
          </a:stretch>
        </p:blipFill>
        <p:spPr>
          <a:xfrm>
            <a:off x="5523438" y="4408800"/>
            <a:ext cx="3308873" cy="639725"/>
          </a:xfrm>
          <a:prstGeom prst="rect">
            <a:avLst/>
          </a:prstGeom>
          <a:noFill/>
          <a:ln>
            <a:noFill/>
          </a:ln>
        </p:spPr>
      </p:pic>
      <p:pic>
        <p:nvPicPr>
          <p:cNvPr id="39" name="Google Shape;39;p7"/>
          <p:cNvPicPr preferRelativeResize="0"/>
          <p:nvPr/>
        </p:nvPicPr>
        <p:blipFill>
          <a:blip r:embed="rId3">
            <a:alphaModFix/>
          </a:blip>
          <a:stretch>
            <a:fillRect/>
          </a:stretch>
        </p:blipFill>
        <p:spPr>
          <a:xfrm>
            <a:off x="151975" y="4452775"/>
            <a:ext cx="2627948" cy="551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8"/>
          <p:cNvSpPr txBox="1"/>
          <p:nvPr>
            <p:ph idx="1" type="body"/>
          </p:nvPr>
        </p:nvSpPr>
        <p:spPr>
          <a:xfrm>
            <a:off x="311700" y="1389600"/>
            <a:ext cx="67236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43" name="Google Shape;43;p8"/>
          <p:cNvPicPr preferRelativeResize="0"/>
          <p:nvPr/>
        </p:nvPicPr>
        <p:blipFill>
          <a:blip r:embed="rId2">
            <a:alphaModFix/>
          </a:blip>
          <a:stretch>
            <a:fillRect/>
          </a:stretch>
        </p:blipFill>
        <p:spPr>
          <a:xfrm>
            <a:off x="5703838" y="4377125"/>
            <a:ext cx="3308873" cy="639725"/>
          </a:xfrm>
          <a:prstGeom prst="rect">
            <a:avLst/>
          </a:prstGeom>
          <a:noFill/>
          <a:ln>
            <a:noFill/>
          </a:ln>
        </p:spPr>
      </p:pic>
      <p:pic>
        <p:nvPicPr>
          <p:cNvPr id="44" name="Google Shape;44;p8"/>
          <p:cNvPicPr preferRelativeResize="0"/>
          <p:nvPr/>
        </p:nvPicPr>
        <p:blipFill>
          <a:blip r:embed="rId3">
            <a:alphaModFix/>
          </a:blip>
          <a:stretch>
            <a:fillRect/>
          </a:stretch>
        </p:blipFill>
        <p:spPr>
          <a:xfrm>
            <a:off x="221625" y="4421100"/>
            <a:ext cx="2627948" cy="551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47" name="Google Shape;47;p9"/>
          <p:cNvPicPr preferRelativeResize="0"/>
          <p:nvPr/>
        </p:nvPicPr>
        <p:blipFill>
          <a:blip r:embed="rId2">
            <a:alphaModFix/>
          </a:blip>
          <a:stretch>
            <a:fillRect/>
          </a:stretch>
        </p:blipFill>
        <p:spPr>
          <a:xfrm>
            <a:off x="5678513" y="4440450"/>
            <a:ext cx="3308873" cy="639725"/>
          </a:xfrm>
          <a:prstGeom prst="rect">
            <a:avLst/>
          </a:prstGeom>
          <a:noFill/>
          <a:ln>
            <a:noFill/>
          </a:ln>
        </p:spPr>
      </p:pic>
      <p:pic>
        <p:nvPicPr>
          <p:cNvPr id="48" name="Google Shape;48;p9"/>
          <p:cNvPicPr preferRelativeResize="0"/>
          <p:nvPr/>
        </p:nvPicPr>
        <p:blipFill>
          <a:blip r:embed="rId3">
            <a:alphaModFix/>
          </a:blip>
          <a:stretch>
            <a:fillRect/>
          </a:stretch>
        </p:blipFill>
        <p:spPr>
          <a:xfrm>
            <a:off x="164625" y="4484425"/>
            <a:ext cx="2627948" cy="551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2" name="Google Shape;52;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54" name="Google Shape;54;p10"/>
          <p:cNvPicPr preferRelativeResize="0"/>
          <p:nvPr/>
        </p:nvPicPr>
        <p:blipFill>
          <a:blip r:embed="rId2">
            <a:alphaModFix/>
          </a:blip>
          <a:stretch>
            <a:fillRect/>
          </a:stretch>
        </p:blipFill>
        <p:spPr>
          <a:xfrm>
            <a:off x="5646838" y="4419175"/>
            <a:ext cx="3308873" cy="639725"/>
          </a:xfrm>
          <a:prstGeom prst="rect">
            <a:avLst/>
          </a:prstGeom>
          <a:noFill/>
          <a:ln>
            <a:noFill/>
          </a:ln>
        </p:spPr>
      </p:pic>
      <p:pic>
        <p:nvPicPr>
          <p:cNvPr id="55" name="Google Shape;55;p10"/>
          <p:cNvPicPr preferRelativeResize="0"/>
          <p:nvPr/>
        </p:nvPicPr>
        <p:blipFill>
          <a:blip r:embed="rId3">
            <a:alphaModFix/>
          </a:blip>
          <a:stretch>
            <a:fillRect/>
          </a:stretch>
        </p:blipFill>
        <p:spPr>
          <a:xfrm>
            <a:off x="221625" y="4463150"/>
            <a:ext cx="2627948" cy="551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registry.diama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dh.diamas.org"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craft-oa.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openarchives.org/pmh/" TargetMode="External"/><Relationship Id="rId4" Type="http://schemas.openxmlformats.org/officeDocument/2006/relationships/hyperlink" Target="https://github.com/CeON/jmef" TargetMode="External"/><Relationship Id="rId5" Type="http://schemas.openxmlformats.org/officeDocument/2006/relationships/hyperlink" Target="https://www.w3.org/WAI/standards-guidelines/wca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issn.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343375" y="1383300"/>
            <a:ext cx="8488800" cy="1592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t>Diamond Discovery Hub</a:t>
            </a:r>
            <a:endParaRPr/>
          </a:p>
        </p:txBody>
      </p:sp>
      <p:sp>
        <p:nvSpPr>
          <p:cNvPr id="73" name="Google Shape;73;p14"/>
          <p:cNvSpPr txBox="1"/>
          <p:nvPr>
            <p:ph idx="1" type="subTitle"/>
          </p:nvPr>
        </p:nvSpPr>
        <p:spPr>
          <a:xfrm>
            <a:off x="343375" y="29760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povećanje vidljivosti dijamantnih časopisa</a:t>
            </a:r>
            <a:endParaRPr/>
          </a:p>
        </p:txBody>
      </p:sp>
      <p:pic>
        <p:nvPicPr>
          <p:cNvPr id="74" name="Google Shape;74;p14"/>
          <p:cNvPicPr preferRelativeResize="0"/>
          <p:nvPr/>
        </p:nvPicPr>
        <p:blipFill>
          <a:blip r:embed="rId3">
            <a:alphaModFix/>
          </a:blip>
          <a:stretch>
            <a:fillRect/>
          </a:stretch>
        </p:blipFill>
        <p:spPr>
          <a:xfrm>
            <a:off x="154225" y="54425"/>
            <a:ext cx="1289000" cy="1287851"/>
          </a:xfrm>
          <a:prstGeom prst="rect">
            <a:avLst/>
          </a:prstGeom>
          <a:noFill/>
          <a:ln>
            <a:noFill/>
          </a:ln>
        </p:spPr>
      </p:pic>
      <p:sp>
        <p:nvSpPr>
          <p:cNvPr id="75" name="Google Shape;75;p14"/>
          <p:cNvSpPr txBox="1"/>
          <p:nvPr/>
        </p:nvSpPr>
        <p:spPr>
          <a:xfrm>
            <a:off x="2618250" y="3660750"/>
            <a:ext cx="5615700" cy="6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a:solidFill>
                  <a:schemeClr val="dk2"/>
                </a:solidFill>
              </a:rPr>
              <a:t>izv. prof. dr. sc. Jadranka Stojanovski</a:t>
            </a:r>
            <a:br>
              <a:rPr lang="de">
                <a:solidFill>
                  <a:schemeClr val="dk2"/>
                </a:solidFill>
              </a:rPr>
            </a:br>
            <a:r>
              <a:rPr lang="de">
                <a:solidFill>
                  <a:schemeClr val="dk2"/>
                </a:solidFill>
              </a:rPr>
              <a:t>Sveučilište u Zadru</a:t>
            </a:r>
            <a:endParaRPr>
              <a:solidFill>
                <a:schemeClr val="dk2"/>
              </a:solidFill>
            </a:endParaRPr>
          </a:p>
          <a:p>
            <a:pPr indent="0" lvl="0" marL="0" rtl="0" algn="ctr">
              <a:spcBef>
                <a:spcPts val="0"/>
              </a:spcBef>
              <a:spcAft>
                <a:spcPts val="0"/>
              </a:spcAft>
              <a:buNone/>
            </a:pPr>
            <a:r>
              <a:rPr lang="de" sz="1600">
                <a:solidFill>
                  <a:schemeClr val="dk2"/>
                </a:solidFill>
              </a:rPr>
              <a:t>Vidljivost, suradnja i edukacija: DIAMAS regionalna radionica za urednike i izdavače časopisa u otvorenom pristupu, 30. 6. 2025. </a:t>
            </a:r>
            <a:endParaRPr sz="16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DDH kriteriji u praksi (nast.)</a:t>
            </a:r>
            <a:endParaRPr/>
          </a:p>
        </p:txBody>
      </p:sp>
      <p:sp>
        <p:nvSpPr>
          <p:cNvPr id="129" name="Google Shape;12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de"/>
              <a:t>Utvrđivanje vlasništva zajednice može biti izazovno jer najčešće nije izričito navedeno, tako da je status izdavača nerijetko primarni pokazatelj. Potrebno je imati na umu da vlasnik i izdavač mogu biti različiti subjekti:</a:t>
            </a:r>
            <a:endParaRPr/>
          </a:p>
          <a:p>
            <a:pPr indent="0" lvl="0" marL="457200" rtl="0" algn="l">
              <a:spcBef>
                <a:spcPts val="1200"/>
              </a:spcBef>
              <a:spcAft>
                <a:spcPts val="0"/>
              </a:spcAft>
              <a:buNone/>
            </a:pPr>
            <a:r>
              <a:rPr lang="de"/>
              <a:t>Vlasnik: Ima prava na sadržaj i brend, utječući na politiku i upravljanje. Postavlja sveobuhvatne politike i ciljeve, koji uključuju i proračun.</a:t>
            </a:r>
            <a:endParaRPr/>
          </a:p>
          <a:p>
            <a:pPr indent="0" lvl="0" marL="457200" rtl="0" algn="l">
              <a:spcBef>
                <a:spcPts val="1200"/>
              </a:spcBef>
              <a:spcAft>
                <a:spcPts val="0"/>
              </a:spcAft>
              <a:buNone/>
            </a:pPr>
            <a:r>
              <a:rPr lang="de"/>
              <a:t>Izdavač: Upravlja uredničkim tijekom rada, objavljivanjem i diseminacijom. Odgovoran je za sadržaj. Vlasnik časopisa može prenijeti druge odgovornosti na izdavača (upravljanje uredničkim odborom, postavljanje politika časopisa, upravljanje ekonomskim pravima itd.), uključujući financije i logistiku vođenja časopisa.</a:t>
            </a:r>
            <a:endParaRPr/>
          </a:p>
          <a:p>
            <a:pPr indent="0" lvl="0" marL="0" rtl="0" algn="l">
              <a:spcBef>
                <a:spcPts val="1200"/>
              </a:spcBef>
              <a:spcAft>
                <a:spcPts val="1200"/>
              </a:spcAft>
              <a:buNone/>
            </a:pPr>
            <a:r>
              <a:rPr lang="de"/>
              <a:t>Časopis se smatra vlasništvom zajednice ako vlasnik nije naveden, ali je izdavač akademska institucija, znanstveno/strukovno društvo ili dobrotvorna organizacija. To se odnosi i na časopise koje financiraju europske vlade.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DDH kriteriji u praksi (nast.)</a:t>
            </a:r>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Poslovni m</a:t>
            </a:r>
            <a:r>
              <a:rPr lang="de"/>
              <a:t>odeli temeljeni na naknadama koje naplaćuju knjižnice, kao što su transformativni ugovori ili "Subscribe to Open", kvalificiraju se za uključivanje u DDH samo ako ih nude akademski, znanstveni ili izričito neprofitni izdavači te ako su ispunjeni kriteriji "vlasništva zajednice".</a:t>
            </a:r>
            <a:endParaRPr/>
          </a:p>
          <a:p>
            <a:pPr indent="0" lvl="0" marL="0" rtl="0" algn="l">
              <a:spcBef>
                <a:spcPts val="1200"/>
              </a:spcBef>
              <a:spcAft>
                <a:spcPts val="1200"/>
              </a:spcAft>
              <a:buNone/>
            </a:pPr>
            <a:r>
              <a:rPr lang="de"/>
              <a:t>Ukoliko vlasnik časopisa ima ugovor s komercijalnim izdavačem, takvi ugovori mogu uključivati naplate od vlasnika časopisa, a ne od autora. Budući da nema naknada za autore ili čitatelje, ovi se časopisi mogu smatrati časopisima "bez naplaćivanja".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Izvori podataka za DDH</a:t>
            </a:r>
            <a:endParaRPr/>
          </a:p>
        </p:txBody>
      </p:sp>
      <p:sp>
        <p:nvSpPr>
          <p:cNvPr id="141" name="Google Shape;14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Pouzdani sustavi (IPSP, agregatori) – uvoz putem API-ja</a:t>
            </a:r>
            <a:endParaRPr/>
          </a:p>
          <a:p>
            <a:pPr indent="0" lvl="0" marL="0" rtl="0" algn="l">
              <a:spcBef>
                <a:spcPts val="1200"/>
              </a:spcBef>
              <a:spcAft>
                <a:spcPts val="0"/>
              </a:spcAft>
              <a:buNone/>
            </a:pPr>
            <a:r>
              <a:rPr lang="de"/>
              <a:t>Predstavnici pouzdanih izvora – unos putem korisničkog sučelja ili Excel tablica</a:t>
            </a:r>
            <a:endParaRPr/>
          </a:p>
          <a:p>
            <a:pPr indent="0" lvl="0" marL="0" rtl="0" algn="l">
              <a:spcBef>
                <a:spcPts val="1200"/>
              </a:spcBef>
              <a:spcAft>
                <a:spcPts val="0"/>
              </a:spcAft>
              <a:buNone/>
            </a:pPr>
            <a:r>
              <a:rPr lang="de"/>
              <a:t>Urednički tim DDH-a – unos i uređivanje ručno</a:t>
            </a:r>
            <a:endParaRPr/>
          </a:p>
          <a:p>
            <a:pPr indent="0" lvl="0" marL="0" rtl="0" algn="l">
              <a:spcBef>
                <a:spcPts val="1200"/>
              </a:spcBef>
              <a:spcAft>
                <a:spcPts val="1200"/>
              </a:spcAft>
              <a:buNone/>
            </a:pPr>
            <a:r>
              <a:rPr lang="de"/>
              <a:t>Ostali izvori (npr. DOAJ, Hrčak) uz provjeru DDH urednika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DDH uloge</a:t>
            </a:r>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Administrator</a:t>
            </a:r>
            <a:endParaRPr/>
          </a:p>
          <a:p>
            <a:pPr indent="0" lvl="0" marL="0" rtl="0" algn="l">
              <a:spcBef>
                <a:spcPts val="1200"/>
              </a:spcBef>
              <a:spcAft>
                <a:spcPts val="0"/>
              </a:spcAft>
              <a:buNone/>
            </a:pPr>
            <a:r>
              <a:rPr lang="de"/>
              <a:t>DDH </a:t>
            </a:r>
            <a:r>
              <a:rPr lang="de"/>
              <a:t>Urednik</a:t>
            </a:r>
            <a:endParaRPr/>
          </a:p>
          <a:p>
            <a:pPr indent="0" lvl="0" marL="0" rtl="0" algn="l">
              <a:spcBef>
                <a:spcPts val="1200"/>
              </a:spcBef>
              <a:spcAft>
                <a:spcPts val="0"/>
              </a:spcAft>
              <a:buNone/>
            </a:pPr>
            <a:r>
              <a:rPr lang="de"/>
              <a:t>Predstavnik izvora podataka</a:t>
            </a:r>
            <a:endParaRPr/>
          </a:p>
          <a:p>
            <a:pPr indent="0" lvl="0" marL="0" rtl="0" algn="l">
              <a:spcBef>
                <a:spcPts val="1200"/>
              </a:spcBef>
              <a:spcAft>
                <a:spcPts val="0"/>
              </a:spcAft>
              <a:buNone/>
            </a:pPr>
            <a:r>
              <a:rPr lang="de"/>
              <a:t>Anonimni korisnik</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Kako se uključiti?</a:t>
            </a:r>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de"/>
              <a:t>Izravno – kao pouzdan izvor:</a:t>
            </a:r>
            <a:endParaRPr/>
          </a:p>
          <a:p>
            <a:pPr indent="0" lvl="0" marL="457200" rtl="0" algn="l">
              <a:spcBef>
                <a:spcPts val="1200"/>
              </a:spcBef>
              <a:spcAft>
                <a:spcPts val="0"/>
              </a:spcAft>
              <a:buNone/>
            </a:pPr>
            <a:r>
              <a:rPr lang="de"/>
              <a:t>Putem DIAMAS obrasca 🔗 </a:t>
            </a:r>
            <a:r>
              <a:rPr lang="de" u="sng">
                <a:solidFill>
                  <a:schemeClr val="hlink"/>
                </a:solidFill>
                <a:hlinkClick r:id="rId3"/>
              </a:rPr>
              <a:t>https://registry.diamas.org/</a:t>
            </a:r>
            <a:r>
              <a:rPr lang="de"/>
              <a:t> </a:t>
            </a:r>
            <a:endParaRPr/>
          </a:p>
          <a:p>
            <a:pPr indent="0" lvl="0" marL="457200" rtl="0" algn="l">
              <a:spcBef>
                <a:spcPts val="1200"/>
              </a:spcBef>
              <a:spcAft>
                <a:spcPts val="0"/>
              </a:spcAft>
              <a:buNone/>
            </a:pPr>
            <a:r>
              <a:rPr lang="de"/>
              <a:t>Uključenje izvora u DDH i otvaranje korisničkog računa</a:t>
            </a:r>
            <a:endParaRPr/>
          </a:p>
          <a:p>
            <a:pPr indent="0" lvl="0" marL="457200" rtl="0" algn="l">
              <a:spcBef>
                <a:spcPts val="1200"/>
              </a:spcBef>
              <a:spcAft>
                <a:spcPts val="0"/>
              </a:spcAft>
              <a:buNone/>
            </a:pPr>
            <a:r>
              <a:rPr lang="de"/>
              <a:t>Dodavanje časopisa putem API-ja, obrasca ili Excel datoteka</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de"/>
              <a:t>Neizravno – preko agregatora:</a:t>
            </a:r>
            <a:endParaRPr/>
          </a:p>
          <a:p>
            <a:pPr indent="0" lvl="0" marL="457200" rtl="0" algn="l">
              <a:spcBef>
                <a:spcPts val="1200"/>
              </a:spcBef>
              <a:spcAft>
                <a:spcPts val="0"/>
              </a:spcAft>
              <a:buNone/>
            </a:pPr>
            <a:r>
              <a:rPr lang="de"/>
              <a:t>Npr. putem hrcak.srce.hr</a:t>
            </a:r>
            <a:endParaRPr/>
          </a:p>
          <a:p>
            <a:pPr indent="0" lvl="0" marL="457200" rtl="0" algn="l">
              <a:spcBef>
                <a:spcPts val="1200"/>
              </a:spcBef>
              <a:spcAft>
                <a:spcPts val="1200"/>
              </a:spcAft>
              <a:buNone/>
            </a:pPr>
            <a:r>
              <a:rPr lang="de"/>
              <a:t>Također putem DOAJ-a (jednokratni uvoz, bez ažuriranja)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151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u="sng">
                <a:solidFill>
                  <a:schemeClr val="hlink"/>
                </a:solidFill>
                <a:hlinkClick r:id="rId3"/>
              </a:rPr>
              <a:t>https://ddh.diamas.org</a:t>
            </a:r>
            <a:r>
              <a:rPr lang="de"/>
              <a:t> </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0" name="Google Shape;160;p28"/>
          <p:cNvPicPr preferRelativeResize="0"/>
          <p:nvPr/>
        </p:nvPicPr>
        <p:blipFill>
          <a:blip r:embed="rId4">
            <a:alphaModFix/>
          </a:blip>
          <a:stretch>
            <a:fillRect/>
          </a:stretch>
        </p:blipFill>
        <p:spPr>
          <a:xfrm>
            <a:off x="311700" y="724150"/>
            <a:ext cx="6752323" cy="3850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6" name="Google Shape;16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7" name="Google Shape;167;p29"/>
          <p:cNvPicPr preferRelativeResize="0"/>
          <p:nvPr/>
        </p:nvPicPr>
        <p:blipFill>
          <a:blip r:embed="rId3">
            <a:alphaModFix/>
          </a:blip>
          <a:stretch>
            <a:fillRect/>
          </a:stretch>
        </p:blipFill>
        <p:spPr>
          <a:xfrm>
            <a:off x="215030" y="152400"/>
            <a:ext cx="9018742"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ctrTitle"/>
          </p:nvPr>
        </p:nvSpPr>
        <p:spPr>
          <a:xfrm>
            <a:off x="386483" y="1383300"/>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de" sz="1400"/>
              <a:t>Hvala na slušanju, komentarima i pitanjima!</a:t>
            </a:r>
            <a:endParaRPr b="1" sz="1400"/>
          </a:p>
          <a:p>
            <a:pPr indent="0" lvl="0" marL="0" rtl="0" algn="ctr">
              <a:spcBef>
                <a:spcPts val="0"/>
              </a:spcBef>
              <a:spcAft>
                <a:spcPts val="0"/>
              </a:spcAft>
              <a:buNone/>
            </a:pPr>
            <a:r>
              <a:t/>
            </a:r>
            <a:endParaRPr sz="1400"/>
          </a:p>
          <a:p>
            <a:pPr indent="0" lvl="0" marL="0" rtl="0" algn="ctr">
              <a:spcBef>
                <a:spcPts val="0"/>
              </a:spcBef>
              <a:spcAft>
                <a:spcPts val="0"/>
              </a:spcAft>
              <a:buNone/>
            </a:pPr>
            <a:r>
              <a:rPr lang="de" sz="1400"/>
              <a:t>Kontakt:</a:t>
            </a:r>
            <a:endParaRPr sz="1400"/>
          </a:p>
          <a:p>
            <a:pPr indent="0" lvl="0" marL="0" rtl="0" algn="ctr">
              <a:spcBef>
                <a:spcPts val="0"/>
              </a:spcBef>
              <a:spcAft>
                <a:spcPts val="0"/>
              </a:spcAft>
              <a:buNone/>
            </a:pPr>
            <a:r>
              <a:rPr lang="de" sz="1400"/>
              <a:t>jadranka.stojanovski[at]irb.hr</a:t>
            </a:r>
            <a:endParaRPr sz="1400"/>
          </a:p>
          <a:p>
            <a:pPr indent="0" lvl="0" marL="0" rtl="0" algn="ctr">
              <a:spcBef>
                <a:spcPts val="0"/>
              </a:spcBef>
              <a:spcAft>
                <a:spcPts val="0"/>
              </a:spcAft>
              <a:buNone/>
            </a:pPr>
            <a:r>
              <a:t/>
            </a:r>
            <a:endParaRPr sz="1400"/>
          </a:p>
          <a:p>
            <a:pPr indent="0" lvl="0" marL="0" rtl="0" algn="ctr">
              <a:spcBef>
                <a:spcPts val="0"/>
              </a:spcBef>
              <a:spcAft>
                <a:spcPts val="0"/>
              </a:spcAft>
              <a:buNone/>
            </a:pPr>
            <a:r>
              <a:rPr lang="de" sz="1400" u="sng">
                <a:solidFill>
                  <a:schemeClr val="hlink"/>
                </a:solidFill>
                <a:hlinkClick r:id="rId3"/>
              </a:rPr>
              <a:t>https://craft-oa.eu</a:t>
            </a:r>
            <a:endParaRPr sz="1400"/>
          </a:p>
          <a:p>
            <a:pPr indent="0" lvl="0" marL="0" rtl="0" algn="l">
              <a:spcBef>
                <a:spcPts val="0"/>
              </a:spcBef>
              <a:spcAft>
                <a:spcPts val="0"/>
              </a:spcAft>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nvSpPr>
        <p:spPr>
          <a:xfrm>
            <a:off x="221775" y="121625"/>
            <a:ext cx="2489400" cy="7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3400">
                <a:solidFill>
                  <a:schemeClr val="dk2"/>
                </a:solidFill>
              </a:rPr>
              <a:t>TKO?</a:t>
            </a:r>
            <a:endParaRPr b="1" sz="36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ŠTO?</a:t>
            </a:r>
            <a:endParaRPr/>
          </a:p>
        </p:txBody>
      </p:sp>
      <p:pic>
        <p:nvPicPr>
          <p:cNvPr id="86" name="Google Shape;86;p16"/>
          <p:cNvPicPr preferRelativeResize="0"/>
          <p:nvPr/>
        </p:nvPicPr>
        <p:blipFill>
          <a:blip r:embed="rId3">
            <a:alphaModFix/>
          </a:blip>
          <a:stretch>
            <a:fillRect/>
          </a:stretch>
        </p:blipFill>
        <p:spPr>
          <a:xfrm>
            <a:off x="2150934" y="0"/>
            <a:ext cx="2366982" cy="5143500"/>
          </a:xfrm>
          <a:prstGeom prst="rect">
            <a:avLst/>
          </a:prstGeom>
          <a:noFill/>
          <a:ln>
            <a:noFill/>
          </a:ln>
        </p:spPr>
      </p:pic>
      <p:pic>
        <p:nvPicPr>
          <p:cNvPr id="87" name="Google Shape;87;p16"/>
          <p:cNvPicPr preferRelativeResize="0"/>
          <p:nvPr/>
        </p:nvPicPr>
        <p:blipFill>
          <a:blip r:embed="rId4">
            <a:alphaModFix/>
          </a:blip>
          <a:stretch>
            <a:fillRect/>
          </a:stretch>
        </p:blipFill>
        <p:spPr>
          <a:xfrm>
            <a:off x="4965908" y="0"/>
            <a:ext cx="2321234"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ZAŠTO?</a:t>
            </a:r>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de"/>
              <a:t>D</a:t>
            </a:r>
            <a:r>
              <a:rPr lang="de"/>
              <a:t>ijamantno izdavaštvo u Europi:</a:t>
            </a:r>
            <a:endParaRPr/>
          </a:p>
          <a:p>
            <a:pPr indent="0" lvl="0" marL="457200" rtl="0" algn="l">
              <a:spcBef>
                <a:spcPts val="1200"/>
              </a:spcBef>
              <a:spcAft>
                <a:spcPts val="0"/>
              </a:spcAft>
              <a:buNone/>
            </a:pPr>
            <a:r>
              <a:rPr lang="de"/>
              <a:t>Nedostatak jasne i jedinstvene definicije dijamantnog modela</a:t>
            </a:r>
            <a:endParaRPr/>
          </a:p>
          <a:p>
            <a:pPr indent="0" lvl="0" marL="457200" rtl="0" algn="l">
              <a:spcBef>
                <a:spcPts val="1200"/>
              </a:spcBef>
              <a:spcAft>
                <a:spcPts val="0"/>
              </a:spcAft>
              <a:buNone/>
            </a:pPr>
            <a:r>
              <a:rPr lang="de"/>
              <a:t>Nedostatak tehnološke podrške za primjenu kriterija dijamantnog izdavaštva</a:t>
            </a:r>
            <a:endParaRPr/>
          </a:p>
          <a:p>
            <a:pPr indent="0" lvl="0" marL="457200" rtl="0" algn="l">
              <a:spcBef>
                <a:spcPts val="1200"/>
              </a:spcBef>
              <a:spcAft>
                <a:spcPts val="0"/>
              </a:spcAft>
              <a:buNone/>
            </a:pPr>
            <a:r>
              <a:rPr lang="de"/>
              <a:t>Dijamantni časopisi često su dostupni samo kao podskup časopisa u otvorenom pristupu</a:t>
            </a:r>
            <a:endParaRPr/>
          </a:p>
          <a:p>
            <a:pPr indent="0" lvl="0" marL="457200" rtl="0" algn="l">
              <a:spcBef>
                <a:spcPts val="1200"/>
              </a:spcBef>
              <a:spcAft>
                <a:spcPts val="0"/>
              </a:spcAft>
              <a:buNone/>
            </a:pPr>
            <a:r>
              <a:rPr lang="de"/>
              <a:t>Nerijetko</a:t>
            </a:r>
            <a:r>
              <a:rPr lang="de"/>
              <a:t> su raspršeni u različitim sustavima (IPSP), bazama podataka, indeksima</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de"/>
              <a:t>*IPSP – osiguravatelj usluga za institucijsko izdavaštvo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673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de" sz="2420"/>
              <a:t>KAKO? </a:t>
            </a:r>
            <a:r>
              <a:rPr lang="de" sz="2420"/>
              <a:t>DDH kao odgovor na potrebe dijamantnog izdavaštva</a:t>
            </a:r>
            <a:endParaRPr sz="2420"/>
          </a:p>
        </p:txBody>
      </p:sp>
      <p:sp>
        <p:nvSpPr>
          <p:cNvPr id="99" name="Google Shape;9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Posvećeni i pouzdani registar dijamantnih časopisa</a:t>
            </a:r>
            <a:endParaRPr/>
          </a:p>
          <a:p>
            <a:pPr indent="0" lvl="0" marL="0" rtl="0" algn="l">
              <a:spcBef>
                <a:spcPts val="1200"/>
              </a:spcBef>
              <a:spcAft>
                <a:spcPts val="0"/>
              </a:spcAft>
              <a:buNone/>
            </a:pPr>
            <a:r>
              <a:rPr lang="de"/>
              <a:t>Jedinstveni europski standard za definiranje dijamantnog modela</a:t>
            </a:r>
            <a:endParaRPr/>
          </a:p>
          <a:p>
            <a:pPr indent="0" lvl="0" marL="0" rtl="0" algn="l">
              <a:spcBef>
                <a:spcPts val="1200"/>
              </a:spcBef>
              <a:spcAft>
                <a:spcPts val="0"/>
              </a:spcAft>
              <a:buNone/>
            </a:pPr>
            <a:r>
              <a:rPr lang="de"/>
              <a:t>Suradnja s IPSP-ovima kao pouzdanim izvorima podataka</a:t>
            </a:r>
            <a:endParaRPr/>
          </a:p>
          <a:p>
            <a:pPr indent="0" lvl="0" marL="0" rtl="0" algn="l">
              <a:spcBef>
                <a:spcPts val="1200"/>
              </a:spcBef>
              <a:spcAft>
                <a:spcPts val="0"/>
              </a:spcAft>
              <a:buNone/>
            </a:pPr>
            <a:r>
              <a:rPr lang="de"/>
              <a:t>Interoperabilnost s drugim sustavima (npr. </a:t>
            </a:r>
            <a:r>
              <a:rPr lang="de" u="sng">
                <a:solidFill>
                  <a:schemeClr val="hlink"/>
                </a:solidFill>
                <a:hlinkClick r:id="rId3"/>
              </a:rPr>
              <a:t>OAI-PMH</a:t>
            </a:r>
            <a:r>
              <a:rPr lang="de"/>
              <a:t>, </a:t>
            </a:r>
            <a:r>
              <a:rPr lang="de" u="sng">
                <a:solidFill>
                  <a:schemeClr val="hlink"/>
                </a:solidFill>
                <a:hlinkClick r:id="rId4"/>
              </a:rPr>
              <a:t>JMEF</a:t>
            </a:r>
            <a:r>
              <a:rPr lang="de"/>
              <a:t>)</a:t>
            </a:r>
            <a:endParaRPr/>
          </a:p>
          <a:p>
            <a:pPr indent="0" lvl="0" marL="0" rtl="0" algn="l">
              <a:spcBef>
                <a:spcPts val="1200"/>
              </a:spcBef>
              <a:spcAft>
                <a:spcPts val="1200"/>
              </a:spcAft>
              <a:buNone/>
            </a:pPr>
            <a:r>
              <a:rPr lang="de"/>
              <a:t>Otvoren i pristupačan svim korisnicima (npr. </a:t>
            </a:r>
            <a:r>
              <a:rPr lang="de" u="sng">
                <a:solidFill>
                  <a:schemeClr val="hlink"/>
                </a:solidFill>
                <a:hlinkClick r:id="rId5"/>
              </a:rPr>
              <a:t>WCAG</a:t>
            </a:r>
            <a:r>
              <a:rPr lang="de"/>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Kriteriji za dijamantni otvoreni pristup (časopis, knjiga i dr.)</a:t>
            </a:r>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6 kriterija dijamantnih časopisa u OA</a:t>
            </a:r>
            <a:r>
              <a:rPr lang="de"/>
              <a:t> predstavljaju skup operativnih kriterija koji omogućuju binarnu klasifikaciju između dijamantnih OA časopisa (časopisa koji ispunjavaju sve ove kriterije) i časopisa koji nisu dijamantni iako su u OA (časopisa koji ne ispunjavaju sve ove kriterije).</a:t>
            </a:r>
            <a:endParaRPr/>
          </a:p>
          <a:p>
            <a:pPr indent="0" lvl="0" marL="0" rtl="0" algn="l">
              <a:spcBef>
                <a:spcPts val="1200"/>
              </a:spcBef>
              <a:spcAft>
                <a:spcPts val="1200"/>
              </a:spcAft>
              <a:buNone/>
            </a:pPr>
            <a:r>
              <a:rPr lang="de"/>
              <a:t>R</a:t>
            </a:r>
            <a:r>
              <a:rPr lang="de"/>
              <a:t>azvijeni su za potrebe </a:t>
            </a:r>
            <a:r>
              <a:rPr i="1" lang="de"/>
              <a:t>Diamond Discovery Hub-</a:t>
            </a:r>
            <a:r>
              <a:rPr lang="de"/>
              <a:t>a, koji će sadržavati isključivo dijamantne OA časopisa koji ispunjavaju kriterije.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6 kriterija za dijamantne časopise</a:t>
            </a:r>
            <a:endParaRPr/>
          </a:p>
        </p:txBody>
      </p:sp>
      <p:sp>
        <p:nvSpPr>
          <p:cNvPr id="111" name="Google Shape;11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Trajni identifikator(i)</a:t>
            </a:r>
            <a:br>
              <a:rPr lang="de"/>
            </a:br>
            <a:r>
              <a:rPr lang="de"/>
              <a:t>Časopis mora imati valjani ISSN </a:t>
            </a:r>
            <a:r>
              <a:rPr lang="de"/>
              <a:t>(</a:t>
            </a:r>
            <a:r>
              <a:rPr lang="de" u="sng">
                <a:solidFill>
                  <a:schemeClr val="hlink"/>
                </a:solidFill>
                <a:hlinkClick r:id="rId3"/>
              </a:rPr>
              <a:t>https://www.issn.org/</a:t>
            </a:r>
            <a:r>
              <a:rPr lang="de"/>
              <a:t>), DOI i drugi identifikatori poželjni.</a:t>
            </a:r>
            <a:endParaRPr/>
          </a:p>
          <a:p>
            <a:pPr indent="0" lvl="0" marL="0" rtl="0" algn="l">
              <a:spcBef>
                <a:spcPts val="1200"/>
              </a:spcBef>
              <a:spcAft>
                <a:spcPts val="0"/>
              </a:spcAft>
              <a:buNone/>
            </a:pPr>
            <a:r>
              <a:rPr lang="de"/>
              <a:t>Znanstveni časopis </a:t>
            </a:r>
            <a:br>
              <a:rPr lang="de"/>
            </a:br>
            <a:r>
              <a:rPr lang="de"/>
              <a:t>Objavljeni radovi moraju proći proces vrednovanja, opisan i usklađen s prihvaćenim praksama unutar relevantne discipline.</a:t>
            </a:r>
            <a:endParaRPr/>
          </a:p>
          <a:p>
            <a:pPr indent="0" lvl="0" marL="0" rtl="0" algn="l">
              <a:spcBef>
                <a:spcPts val="1200"/>
              </a:spcBef>
              <a:spcAft>
                <a:spcPts val="1200"/>
              </a:spcAft>
              <a:buNone/>
            </a:pPr>
            <a:r>
              <a:rPr lang="de"/>
              <a:t>Otvoreni pristup i otvorene licencije</a:t>
            </a:r>
            <a:br>
              <a:rPr lang="de"/>
            </a:br>
            <a:r>
              <a:rPr lang="de"/>
              <a:t>Svi objavljeni radovi moraju biti u otvorenom pristupu i uključivati otvorenu licenciju u metapodacima pojedinog objavljenog rada.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6 kriterija za dijamantne časopise</a:t>
            </a:r>
            <a:endParaRPr/>
          </a:p>
        </p:txBody>
      </p:sp>
      <p:sp>
        <p:nvSpPr>
          <p:cNvPr id="117" name="Google Shape;11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de"/>
              <a:t>Bez naplaćivanja</a:t>
            </a:r>
            <a:br>
              <a:rPr lang="de"/>
            </a:br>
            <a:r>
              <a:rPr lang="de"/>
              <a:t>Objavljivanje u časopisu ne podliježe nikakvim naplatama (APC, članstvo itd.) i to treba biti navedeno na web stranicama časopisa. Dopušteni su dobrovoljni doprinosi, ukoliko nisu uvjetovani objavljivanjem.</a:t>
            </a:r>
            <a:endParaRPr/>
          </a:p>
          <a:p>
            <a:pPr indent="0" lvl="0" marL="0" rtl="0" algn="l">
              <a:spcBef>
                <a:spcPts val="1200"/>
              </a:spcBef>
              <a:spcAft>
                <a:spcPts val="0"/>
              </a:spcAft>
              <a:buNone/>
            </a:pPr>
            <a:r>
              <a:rPr lang="de"/>
              <a:t>Otvorenost svim autorima</a:t>
            </a:r>
            <a:br>
              <a:rPr lang="de"/>
            </a:br>
            <a:r>
              <a:rPr lang="de"/>
              <a:t>Autorstvo ne smije biti ograničeno na pripadnost nekoj ustanovi, udruzi i sl.</a:t>
            </a:r>
            <a:endParaRPr/>
          </a:p>
          <a:p>
            <a:pPr indent="0" lvl="0" marL="0" rtl="0" algn="l">
              <a:spcBef>
                <a:spcPts val="1200"/>
              </a:spcBef>
              <a:spcAft>
                <a:spcPts val="1200"/>
              </a:spcAft>
              <a:buNone/>
            </a:pPr>
            <a:r>
              <a:rPr lang="de"/>
              <a:t>Vlasništvo zajednice</a:t>
            </a:r>
            <a:br>
              <a:rPr lang="de"/>
            </a:br>
            <a:r>
              <a:rPr lang="de"/>
              <a:t>Časopis mora biti u vlasništvu javne ili neprofitne ustanove čija misija uključuje provođenje znanstveno-istraživačkog rada. To uključuje, ali nije ograničeno na znanstvene ustanove (RPOs) - sveučilišta i znanstvene institute, financijere (RFOs), organizacije kao što su akademske i znanstvene knjižnice, izdavački odjeli, znanstvene i strukovne udruge, galerije, arhive, muzeje i sl. Status vlasništva treba biti opisan na web stranicama časopisa.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DDH kriteriji u praksi</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Izdavač časopisa mora biti iz neke od europskih zemalja ili se objavljivati u suizdavaštvu s europskim izdavačem </a:t>
            </a:r>
            <a:r>
              <a:rPr b="1" lang="de"/>
              <a:t>i</a:t>
            </a:r>
            <a:r>
              <a:rPr lang="de"/>
              <a:t> baviti se većinom europskim temama.</a:t>
            </a:r>
            <a:endParaRPr/>
          </a:p>
          <a:p>
            <a:pPr indent="0" lvl="0" marL="0" rtl="0" algn="l">
              <a:spcBef>
                <a:spcPts val="1200"/>
              </a:spcBef>
              <a:spcAft>
                <a:spcPts val="0"/>
              </a:spcAft>
              <a:buNone/>
            </a:pPr>
            <a:r>
              <a:rPr lang="de"/>
              <a:t>Časopisi koji objavljuju isključivo priloge sa skupova neće biti uključeni, osim ako takve priloge ne objavljuju kao zasebne brojeve.</a:t>
            </a:r>
            <a:endParaRPr/>
          </a:p>
          <a:p>
            <a:pPr indent="0" lvl="0" marL="0" rtl="0" algn="l">
              <a:spcBef>
                <a:spcPts val="1200"/>
              </a:spcBef>
              <a:spcAft>
                <a:spcPts val="1200"/>
              </a:spcAft>
              <a:buNone/>
            </a:pPr>
            <a:r>
              <a:rPr lang="de"/>
              <a:t>Odsutnost izjave o otvorenosti za sve autore općenito se ne smatra negativnim kriterijem. Časopisi usmjereni na uske discipline, koji koriste samo jedan jezik ili prvenstveno služe studentima smatraju se "otvorenim za sve autore" osim ako nisu navedena posebna ograničenja.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